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9" r:id="rId4"/>
    <p:sldId id="260" r:id="rId5"/>
    <p:sldId id="258" r:id="rId6"/>
    <p:sldId id="256" r:id="rId7"/>
    <p:sldId id="261" r:id="rId8"/>
    <p:sldId id="264" r:id="rId9"/>
    <p:sldId id="265" r:id="rId10"/>
    <p:sldId id="266" r:id="rId11"/>
    <p:sldId id="262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3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16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992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98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58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31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58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02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35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690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71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4E11B-A089-43E8-8A97-89DA05DFF171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286C3-5A68-421E-936D-6E1F319A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2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Comment s’appellent ces arbres?</a:t>
            </a:r>
            <a:endParaRPr lang="fr-FR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1690688"/>
            <a:ext cx="7620000" cy="506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47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679575"/>
            <a:ext cx="10515600" cy="1325563"/>
          </a:xfrm>
        </p:spPr>
        <p:txBody>
          <a:bodyPr/>
          <a:lstStyle/>
          <a:p>
            <a:pPr algn="ctr"/>
            <a:r>
              <a:rPr lang="en-US" dirty="0" err="1" smtClean="0"/>
              <a:t>Chapitre</a:t>
            </a:r>
            <a:r>
              <a:rPr lang="en-US" dirty="0" smtClean="0"/>
              <a:t> 5: lecture et </a:t>
            </a:r>
            <a:r>
              <a:rPr lang="en-US" dirty="0" err="1" smtClean="0"/>
              <a:t>vidéo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991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0125" y="40749"/>
            <a:ext cx="12041875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b="1" i="0" dirty="0" smtClean="0">
                <a:solidFill>
                  <a:srgbClr val="000000"/>
                </a:solidFill>
                <a:effectLst/>
                <a:latin typeface="lucida grande"/>
              </a:rPr>
              <a:t>Chapitre 5 </a:t>
            </a:r>
            <a:endParaRPr lang="fr-FR" b="0" i="0" dirty="0" smtClean="0">
              <a:solidFill>
                <a:srgbClr val="000000"/>
              </a:solidFill>
              <a:effectLst/>
              <a:latin typeface="lucida grande"/>
            </a:endParaRPr>
          </a:p>
          <a:p>
            <a:endParaRPr lang="fr-FR" sz="2400" dirty="0">
              <a:solidFill>
                <a:srgbClr val="000000"/>
              </a:solidFill>
              <a:latin typeface="lucida grande"/>
            </a:endParaRPr>
          </a:p>
          <a:p>
            <a:pPr marL="342900" indent="-342900">
              <a:buAutoNum type="arabicPeriod"/>
            </a:pPr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Le petit prince a un grand problème de …… sur sa planète: </a:t>
            </a:r>
          </a:p>
          <a:p>
            <a:pPr marL="860425" indent="-287338">
              <a:buAutoNum type="alphaLcPeriod"/>
            </a:pPr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serpents boas 	b. baobabs 		c. fleurs </a:t>
            </a:r>
          </a:p>
          <a:p>
            <a:endParaRPr lang="fr-FR" sz="2400" b="0" i="0" dirty="0" smtClean="0">
              <a:solidFill>
                <a:srgbClr val="000000"/>
              </a:solidFill>
              <a:effectLst/>
              <a:latin typeface="lucida grande"/>
            </a:endParaRPr>
          </a:p>
          <a:p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2. Chez lui, il faut:</a:t>
            </a:r>
          </a:p>
          <a:p>
            <a:endParaRPr lang="fr-FR" sz="1100" dirty="0">
              <a:solidFill>
                <a:srgbClr val="000000"/>
              </a:solidFill>
              <a:latin typeface="lucida grande"/>
            </a:endParaRPr>
          </a:p>
          <a:p>
            <a:endParaRPr lang="fr-FR" sz="2400" b="0" i="0" dirty="0" smtClean="0">
              <a:solidFill>
                <a:srgbClr val="000000"/>
              </a:solidFill>
              <a:effectLst/>
              <a:latin typeface="lucida grande"/>
            </a:endParaRPr>
          </a:p>
          <a:p>
            <a:endParaRPr lang="fr-FR" sz="2400" dirty="0">
              <a:solidFill>
                <a:srgbClr val="000000"/>
              </a:solidFill>
              <a:latin typeface="lucida grande"/>
            </a:endParaRPr>
          </a:p>
          <a:p>
            <a:endParaRPr lang="fr-FR" sz="2400" b="0" i="0" dirty="0" smtClean="0">
              <a:solidFill>
                <a:srgbClr val="000000"/>
              </a:solidFill>
              <a:effectLst/>
              <a:latin typeface="lucida grande"/>
            </a:endParaRPr>
          </a:p>
          <a:p>
            <a:endParaRPr lang="fr-FR" sz="2400" b="0" i="0" dirty="0" smtClean="0">
              <a:solidFill>
                <a:srgbClr val="000000"/>
              </a:solidFill>
              <a:effectLst/>
              <a:latin typeface="lucida grande"/>
            </a:endParaRPr>
          </a:p>
          <a:p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 a. </a:t>
            </a:r>
            <a:r>
              <a:rPr lang="fr-FR" sz="2400" dirty="0" smtClean="0">
                <a:solidFill>
                  <a:srgbClr val="000000"/>
                </a:solidFill>
                <a:latin typeface="lucida grande"/>
              </a:rPr>
              <a:t>se débarrasser d</a:t>
            </a:r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es mauvaises plantes  </a:t>
            </a:r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b. arroser les arbres       </a:t>
            </a:r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c. éclater la planète </a:t>
            </a:r>
          </a:p>
          <a:p>
            <a:endParaRPr lang="fr-FR" sz="2400" b="0" i="0" dirty="0" smtClean="0">
              <a:solidFill>
                <a:srgbClr val="000000"/>
              </a:solidFill>
              <a:effectLst/>
              <a:latin typeface="lucida grande"/>
            </a:endParaRPr>
          </a:p>
          <a:p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3. Le Baobab est symbole de: </a:t>
            </a:r>
          </a:p>
          <a:p>
            <a:pPr marL="1377950">
              <a:buAutoNum type="alphaLcPeriod"/>
            </a:pPr>
            <a:r>
              <a:rPr lang="fr-FR" sz="2400" dirty="0" smtClean="0">
                <a:solidFill>
                  <a:srgbClr val="000000"/>
                </a:solidFill>
                <a:latin typeface="lucida grande"/>
              </a:rPr>
              <a:t> les choses que nous aimons </a:t>
            </a:r>
          </a:p>
          <a:p>
            <a:pPr marL="1377950">
              <a:buAutoNum type="alphaLcPeriod"/>
            </a:pPr>
            <a:endParaRPr lang="fr-FR" sz="1200" dirty="0" smtClean="0">
              <a:solidFill>
                <a:srgbClr val="000000"/>
              </a:solidFill>
              <a:latin typeface="lucida grande"/>
            </a:endParaRPr>
          </a:p>
          <a:p>
            <a:pPr marL="1377950"/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b. les choses qui nous aident si nous les permettons. </a:t>
            </a:r>
          </a:p>
          <a:p>
            <a:pPr marL="1377950"/>
            <a:endParaRPr lang="fr-FR" sz="1200" b="0" i="0" dirty="0" smtClean="0">
              <a:solidFill>
                <a:srgbClr val="000000"/>
              </a:solidFill>
              <a:effectLst/>
              <a:latin typeface="lucida grande"/>
            </a:endParaRPr>
          </a:p>
          <a:p>
            <a:pPr marL="1377950"/>
            <a:r>
              <a:rPr lang="fr-FR" sz="2400" b="0" i="0" dirty="0" smtClean="0">
                <a:solidFill>
                  <a:srgbClr val="000000"/>
                </a:solidFill>
                <a:effectLst/>
                <a:latin typeface="lucida grande"/>
              </a:rPr>
              <a:t>c. les choses qui peuvent nous détruire si nous les ignorons. 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4304" y="2565870"/>
            <a:ext cx="1762125" cy="1562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7500" t="10012" r="7469" b="7389"/>
          <a:stretch/>
        </p:blipFill>
        <p:spPr>
          <a:xfrm>
            <a:off x="1733265" y="2538877"/>
            <a:ext cx="1583141" cy="1589093"/>
          </a:xfrm>
          <a:prstGeom prst="rect">
            <a:avLst/>
          </a:prstGeom>
        </p:spPr>
      </p:pic>
      <p:pic>
        <p:nvPicPr>
          <p:cNvPr id="4098" name="Picture 2" descr="See original imag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545" y="2037740"/>
            <a:ext cx="2452949" cy="183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20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0695316"/>
              </p:ext>
            </p:extLst>
          </p:nvPr>
        </p:nvGraphicFramePr>
        <p:xfrm>
          <a:off x="783608" y="914341"/>
          <a:ext cx="10515600" cy="4579620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612200">
                <a:tc>
                  <a:txBody>
                    <a:bodyPr/>
                    <a:lstStyle/>
                    <a:p>
                      <a:r>
                        <a:rPr lang="fr-FR" sz="3600" b="0" i="0" dirty="0">
                          <a:effectLst/>
                          <a:latin typeface="inherit"/>
                        </a:rPr>
                        <a:t>Le Baobab représente la plus grande menace de notre terre. </a:t>
                      </a:r>
                      <a:endParaRPr lang="fr-FR" sz="3600" b="0" i="0" dirty="0" smtClean="0">
                        <a:effectLst/>
                        <a:latin typeface="inherit"/>
                      </a:endParaRPr>
                    </a:p>
                    <a:p>
                      <a:endParaRPr lang="fr-FR" sz="3600" b="0" i="0" dirty="0" smtClean="0">
                        <a:effectLst/>
                        <a:latin typeface="inherit"/>
                      </a:endParaRPr>
                    </a:p>
                    <a:p>
                      <a:r>
                        <a:rPr lang="fr-FR" sz="3600" b="0" i="0" dirty="0" smtClean="0">
                          <a:effectLst/>
                          <a:latin typeface="inherit"/>
                        </a:rPr>
                        <a:t>À ton avis, </a:t>
                      </a:r>
                      <a:r>
                        <a:rPr lang="fr-FR" sz="3600" b="0" i="0" dirty="0">
                          <a:effectLst/>
                          <a:latin typeface="inherit"/>
                        </a:rPr>
                        <a:t>quelle est cette plus grande </a:t>
                      </a:r>
                      <a:r>
                        <a:rPr lang="fr-FR" sz="3600" b="0" i="0" dirty="0" smtClean="0">
                          <a:effectLst/>
                          <a:latin typeface="inherit"/>
                        </a:rPr>
                        <a:t>menace?</a:t>
                      </a:r>
                    </a:p>
                    <a:p>
                      <a:endParaRPr lang="fr-FR" sz="3600" b="0" i="0" dirty="0" smtClean="0">
                        <a:effectLst/>
                        <a:latin typeface="inherit"/>
                      </a:endParaRPr>
                    </a:p>
                    <a:p>
                      <a:r>
                        <a:rPr lang="fr-FR" sz="3600" b="0" i="0" dirty="0" smtClean="0">
                          <a:effectLst/>
                          <a:latin typeface="inherit"/>
                        </a:rPr>
                        <a:t>C’est </a:t>
                      </a:r>
                      <a:r>
                        <a:rPr lang="fr-FR" sz="3600" b="0" i="0" dirty="0">
                          <a:effectLst/>
                          <a:latin typeface="inherit"/>
                        </a:rPr>
                        <a:t>quoi la graine de cette menace? Et les racines? Comment arrivent les premières brindilles?</a:t>
                      </a:r>
                    </a:p>
                  </a:txBody>
                  <a:tcPr marR="1905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0887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294" y="2124221"/>
            <a:ext cx="6311705" cy="47337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686" y="3856453"/>
            <a:ext cx="4278801" cy="30015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3528"/>
            <a:ext cx="4121834" cy="38899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78801" y="590843"/>
            <a:ext cx="7709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/>
              <a:t>Des mauvaises herbes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209760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2668" y="2302081"/>
            <a:ext cx="3126663" cy="45257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20" y="1564931"/>
            <a:ext cx="3720028" cy="52930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6770" y="2302081"/>
            <a:ext cx="4085230" cy="45559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4783" y="551134"/>
            <a:ext cx="7709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u="sng" dirty="0" smtClean="0">
                <a:solidFill>
                  <a:srgbClr val="FF0000"/>
                </a:solidFill>
              </a:rPr>
              <a:t>Les racines </a:t>
            </a:r>
            <a:r>
              <a:rPr lang="fr-FR" sz="4800" b="1" u="sng" dirty="0" smtClean="0"/>
              <a:t>des mauvaises herbes</a:t>
            </a:r>
            <a:endParaRPr lang="fr-FR" sz="4000" b="1" dirty="0"/>
          </a:p>
        </p:txBody>
      </p:sp>
    </p:spTree>
    <p:extLst>
      <p:ext uri="{BB962C8B-B14F-4D97-AF65-F5344CB8AC3E}">
        <p14:creationId xmlns:p14="http://schemas.microsoft.com/office/powerpoint/2010/main" val="783950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897" y="1285332"/>
            <a:ext cx="4278801" cy="30015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9750" y="263297"/>
            <a:ext cx="7709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/>
              <a:t>Mauvaise herbe ou bonne herbe?</a:t>
            </a:r>
            <a:endParaRPr lang="fr-FR" sz="3200" b="1" dirty="0"/>
          </a:p>
        </p:txBody>
      </p:sp>
      <p:pic>
        <p:nvPicPr>
          <p:cNvPr id="2050" name="Picture 2" descr="http://gallery.yopriceville.com/var/albums/Free-Clipart-Pictures/Roses-PNG/Transparent_Beautiful_Red_Rose_PNG_Picture.png?m=14213632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617" y="1085958"/>
            <a:ext cx="3066376" cy="224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54802"/>
            <a:ext cx="3344822" cy="32009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239" y="4133850"/>
            <a:ext cx="2381250" cy="2724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b="21225"/>
          <a:stretch/>
        </p:blipFill>
        <p:spPr>
          <a:xfrm>
            <a:off x="8143698" y="3645685"/>
            <a:ext cx="3076575" cy="321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04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985" y="2055813"/>
            <a:ext cx="4269348" cy="44116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3865290"/>
            <a:ext cx="4360985" cy="3270739"/>
          </a:xfrm>
          <a:prstGeom prst="rect">
            <a:avLst/>
          </a:prstGeom>
        </p:spPr>
      </p:pic>
      <p:pic>
        <p:nvPicPr>
          <p:cNvPr id="1026" name="Picture 2" descr="http://www.humanosphere.info/wp-content/uploads/2015/06/mauvaises-herb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74" y="3960055"/>
            <a:ext cx="3863926" cy="289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4720394" cy="29682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9302" y="365125"/>
            <a:ext cx="7709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/>
              <a:t>Se débarrasser des mauvaises herbes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43268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85" y="1143000"/>
            <a:ext cx="3800475" cy="5715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860" y="2346969"/>
            <a:ext cx="7816950" cy="45110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42787" y="161755"/>
            <a:ext cx="770909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/>
              <a:t>Des graines</a:t>
            </a:r>
          </a:p>
          <a:p>
            <a:endParaRPr lang="fr-FR" sz="3200" b="1" dirty="0" smtClean="0"/>
          </a:p>
          <a:p>
            <a:r>
              <a:rPr lang="fr-FR" sz="3200" b="1" dirty="0" smtClean="0"/>
              <a:t>Il y a des bonnes graines et des mauvaises graines.  Lequel est le mauvaise graine?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859075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85925"/>
            <a:ext cx="7620000" cy="51720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553" y="0"/>
            <a:ext cx="10515600" cy="1325563"/>
          </a:xfrm>
        </p:spPr>
        <p:txBody>
          <a:bodyPr>
            <a:normAutofit/>
          </a:bodyPr>
          <a:lstStyle/>
          <a:p>
            <a:r>
              <a:rPr lang="fr-FR" sz="5400" b="1" u="sng" dirty="0" smtClean="0">
                <a:latin typeface="+mn-lt"/>
              </a:rPr>
              <a:t>Des arbustes</a:t>
            </a:r>
            <a:endParaRPr lang="en-US" sz="5400" b="1" dirty="0">
              <a:latin typeface="+mn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4767"/>
          <a:stretch/>
        </p:blipFill>
        <p:spPr>
          <a:xfrm>
            <a:off x="8478683" y="2506662"/>
            <a:ext cx="3708768" cy="4351338"/>
          </a:xfrm>
          <a:prstGeom prst="rect">
            <a:avLst/>
          </a:prstGeom>
        </p:spPr>
      </p:pic>
      <p:pic>
        <p:nvPicPr>
          <p:cNvPr id="3074" name="Picture 2" descr="See original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045" y="-44307"/>
            <a:ext cx="3320955" cy="249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9350" t="9414" r="13802" b="13899"/>
          <a:stretch/>
        </p:blipFill>
        <p:spPr>
          <a:xfrm>
            <a:off x="5349123" y="1136224"/>
            <a:ext cx="3102822" cy="262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72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arieclairemaison.com/data/photo/mh600_c18/7dab19cd3bambo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0"/>
          <a:stretch/>
        </p:blipFill>
        <p:spPr bwMode="auto">
          <a:xfrm>
            <a:off x="0" y="2779593"/>
            <a:ext cx="3276599" cy="407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thumbs.dreamstime.com/z/brindilles-307327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22"/>
          <a:stretch/>
        </p:blipFill>
        <p:spPr bwMode="auto">
          <a:xfrm>
            <a:off x="8577305" y="1446662"/>
            <a:ext cx="3313903" cy="516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crea-land.com/images/Image/naturels_fagots_brindilles_001_1367935647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484" y="2231266"/>
            <a:ext cx="497893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24553" y="400050"/>
            <a:ext cx="10515600" cy="1325563"/>
          </a:xfrm>
        </p:spPr>
        <p:txBody>
          <a:bodyPr>
            <a:normAutofit/>
          </a:bodyPr>
          <a:lstStyle/>
          <a:p>
            <a:r>
              <a:rPr lang="fr-FR" sz="5400" b="1" u="sng" dirty="0" smtClean="0">
                <a:latin typeface="+mn-lt"/>
              </a:rPr>
              <a:t>Des brindilles</a:t>
            </a:r>
            <a:endParaRPr lang="en-US" sz="5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4134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6" descr="http://www.crea-land.com/images/Image/naturels_fagots_brindilles_001_1367935647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222" y="82775"/>
            <a:ext cx="4063640" cy="293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/>
          <a:srcRect r="14767"/>
          <a:stretch/>
        </p:blipFill>
        <p:spPr>
          <a:xfrm>
            <a:off x="7994366" y="2916522"/>
            <a:ext cx="3359433" cy="39414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649" t="864" r="-649" b="42569"/>
          <a:stretch/>
        </p:blipFill>
        <p:spPr>
          <a:xfrm>
            <a:off x="220588" y="0"/>
            <a:ext cx="2933754" cy="2495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6906" t="9500" r="7422" b="7160"/>
          <a:stretch/>
        </p:blipFill>
        <p:spPr>
          <a:xfrm>
            <a:off x="4368111" y="3126159"/>
            <a:ext cx="3657600" cy="3676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5711" y="34159"/>
            <a:ext cx="4108901" cy="28823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483" y="2643196"/>
            <a:ext cx="2823859" cy="40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9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110</Words>
  <Application>Microsoft Office PowerPoint</Application>
  <PresentationFormat>Widescreen</PresentationFormat>
  <Paragraphs>35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inherit</vt:lpstr>
      <vt:lpstr>lucida grande</vt:lpstr>
      <vt:lpstr>Office Theme</vt:lpstr>
      <vt:lpstr>Comment s’appellent ces arbres?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 arbustes</vt:lpstr>
      <vt:lpstr>Des brindilles</vt:lpstr>
      <vt:lpstr>PowerPoint Presentation</vt:lpstr>
      <vt:lpstr>Chapitre 5: lecture et vidéo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10</cp:revision>
  <dcterms:created xsi:type="dcterms:W3CDTF">2016-03-22T10:55:41Z</dcterms:created>
  <dcterms:modified xsi:type="dcterms:W3CDTF">2016-03-22T11:38:25Z</dcterms:modified>
</cp:coreProperties>
</file>